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4"/>
    <p:sldMasterId id="2147483688" r:id="rId5"/>
  </p:sldMasterIdLst>
  <p:notesMasterIdLst>
    <p:notesMasterId r:id="rId9"/>
  </p:notesMasterIdLst>
  <p:handoutMasterIdLst>
    <p:handoutMasterId r:id="rId10"/>
  </p:handoutMasterIdLst>
  <p:sldIdLst>
    <p:sldId id="262" r:id="rId6"/>
    <p:sldId id="270" r:id="rId7"/>
    <p:sldId id="278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9749BD-0776-47C5-8358-7790886A8FE5}" v="4" dt="2021-09-28T14:49:53.384"/>
    <p1510:client id="{F04220AA-9C26-8ED7-8ABE-342023044801}" v="62" dt="2021-09-28T14:55:22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69" autoAdjust="0"/>
    <p:restoredTop sz="94674"/>
  </p:normalViewPr>
  <p:slideViewPr>
    <p:cSldViewPr>
      <p:cViewPr varScale="1">
        <p:scale>
          <a:sx n="66" d="100"/>
          <a:sy n="66" d="100"/>
        </p:scale>
        <p:origin x="32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5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DB31B87-6F5D-49EF-BF07-AF69657D3E8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42A3EF3-DB7D-4AD6-A28C-15BCFA03C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8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DA177-64C4-4E98-920B-2758C857C63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59B34-FB0F-44D3-A4D9-ABBECBD6B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1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0F891F-C2C9-1540-ADCF-628C489791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576" y="0"/>
            <a:ext cx="9143024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21D3D6-48D1-8545-9C97-53D47A969F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32" y="0"/>
            <a:ext cx="9143024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B797E0-9F80-A44A-9746-C28ECE50D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0"/>
            <a:ext cx="914302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62202"/>
            <a:ext cx="9448800" cy="1466851"/>
          </a:xfrm>
        </p:spPr>
        <p:txBody>
          <a:bodyPr anchor="b" anchorCtr="0"/>
          <a:lstStyle>
            <a:lvl1pPr>
              <a:defRPr sz="40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962400"/>
            <a:ext cx="9448800" cy="1676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28800" y="6356352"/>
            <a:ext cx="1625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1F50E0C8-455B-493B-9A6C-03303114A698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540000" cy="365125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C535CDAE-95F9-40E1-A605-35550B9ECC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9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BC7DADD-C584-5045-8215-945A5C9CA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62202"/>
            <a:ext cx="9448800" cy="1466851"/>
          </a:xfrm>
        </p:spPr>
        <p:txBody>
          <a:bodyPr anchor="b" anchorCtr="0"/>
          <a:lstStyle>
            <a:lvl1pPr>
              <a:defRPr sz="40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962400"/>
            <a:ext cx="9448800" cy="1676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28800" y="6356352"/>
            <a:ext cx="1625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1F50E0C8-455B-493B-9A6C-03303114A698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540000" cy="365125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C535CDAE-95F9-40E1-A605-35550B9ECC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F4544-0CFC-47DB-9EE7-CA32C9F9E27D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01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1"/>
            <a:ext cx="9753600" cy="762000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962400"/>
            <a:ext cx="9753600" cy="7620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5A8C-433C-4655-A386-1E4CAE3A3E6C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79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8768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199"/>
            <a:ext cx="48768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1057-A455-411A-870F-54A34B9E5A30}" type="datetime1">
              <a:rPr lang="en-US" smtClean="0"/>
              <a:t>2/10/2025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67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4876800" cy="574675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1" y="1600200"/>
            <a:ext cx="4876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1" y="2174875"/>
            <a:ext cx="4876800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81EA-7EA0-40F4-B53B-4FC6592086BB}" type="datetime1">
              <a:rPr lang="en-US" smtClean="0"/>
              <a:t>2/10/2025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702-76D0-4DA3-B258-0F3244CCA149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15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92A6-649A-43E8-9B0C-0A914384B7F4}" type="datetime1">
              <a:rPr lang="en-US" smtClean="0"/>
              <a:t>2/10/2025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39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1"/>
            <a:ext cx="9753600" cy="5207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2"/>
            <a:ext cx="560832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600202"/>
            <a:ext cx="4011084" cy="4525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4903-FC75-4B26-8211-3E01D9796761}" type="datetime1">
              <a:rPr lang="en-US" smtClean="0"/>
              <a:t>2/10/2025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90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1"/>
            <a:ext cx="7315200" cy="5667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990602"/>
            <a:ext cx="73152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C1C6-3D04-4189-9C29-9B579B7BF9B4}" type="datetime1">
              <a:rPr lang="en-US" smtClean="0"/>
              <a:t>2/10/2025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6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F4544-0CFC-47DB-9EE7-CA32C9F9E27D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1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1"/>
            <a:ext cx="9753600" cy="762000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962400"/>
            <a:ext cx="9753600" cy="7620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5A8C-433C-4655-A386-1E4CAE3A3E6C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8768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199"/>
            <a:ext cx="48768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1057-A455-411A-870F-54A34B9E5A30}" type="datetime1">
              <a:rPr lang="en-US" smtClean="0"/>
              <a:t>2/10/2025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2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4876800" cy="574675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1" y="1600200"/>
            <a:ext cx="4876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1" y="2174875"/>
            <a:ext cx="4876800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81EA-7EA0-40F4-B53B-4FC6592086BB}" type="datetime1">
              <a:rPr lang="en-US" smtClean="0"/>
              <a:t>2/10/2025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7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702-76D0-4DA3-B258-0F3244CCA149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5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92A6-649A-43E8-9B0C-0A914384B7F4}" type="datetime1">
              <a:rPr lang="en-US" smtClean="0"/>
              <a:t>2/10/2025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3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1"/>
            <a:ext cx="9753600" cy="5207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2"/>
            <a:ext cx="560832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600202"/>
            <a:ext cx="4011084" cy="4525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4903-FC75-4B26-8211-3E01D9796761}" type="datetime1">
              <a:rPr lang="en-US" smtClean="0"/>
              <a:t>2/10/2025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3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E41DCC-D174-1046-9B28-01D61082B5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0"/>
            <a:ext cx="9143024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1"/>
            <a:ext cx="7315200" cy="5667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990602"/>
            <a:ext cx="73152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C1C6-3D04-4189-9C29-9B579B7BF9B4}" type="datetime1">
              <a:rPr lang="en-US" smtClean="0"/>
              <a:t>2/10/2025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CDAE-95F9-40E1-A605-35550B9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1C690C4-2287-4345-A359-DDF938DFA4B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44563"/>
            <a:ext cx="9753600" cy="655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9753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60FEE6-D670-4835-B7E3-258AC52910CE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2800" y="6356352"/>
            <a:ext cx="193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535CDAE-95F9-40E1-A605-35550B9ECC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31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hf hdr="0" ftr="0"/>
  <p:txStyles>
    <p:titleStyle>
      <a:lvl1pPr algn="l" defTabSz="914377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1995199-96DF-F94F-B923-BD5DBA82CED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44563"/>
            <a:ext cx="9753600" cy="655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9753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60FEE6-D670-4835-B7E3-258AC52910CE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2800" y="6356352"/>
            <a:ext cx="193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535CDAE-95F9-40E1-A605-35550B9ECC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5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hf hdr="0" ftr="0"/>
  <p:txStyles>
    <p:titleStyle>
      <a:lvl1pPr algn="l" defTabSz="914377" rtl="0" eaLnBrk="1" latinLnBrk="0" hangingPunct="1">
        <a:spcBef>
          <a:spcPct val="0"/>
        </a:spcBef>
        <a:buNone/>
        <a:defRPr sz="3600" b="1" kern="1200">
          <a:solidFill>
            <a:srgbClr val="003865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gerant@kumc.edu" TargetMode="External"/><Relationship Id="rId2" Type="http://schemas.openxmlformats.org/officeDocument/2006/relationships/hyperlink" Target="mailto:okaradaghy@kumc.edu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8865E9-C804-C84F-9745-FAC7922B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7201" y="2133601"/>
            <a:ext cx="10439400" cy="1123955"/>
          </a:xfrm>
        </p:spPr>
        <p:txBody>
          <a:bodyPr/>
          <a:lstStyle/>
          <a:p>
            <a:r>
              <a:rPr lang="en-US" dirty="0"/>
              <a:t>Omar Karadaghy, MD, MSCI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31A1643-5954-E14E-A605-9D2A67A22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5800" y="3429000"/>
            <a:ext cx="10439400" cy="2438401"/>
          </a:xfrm>
        </p:spPr>
        <p:txBody>
          <a:bodyPr>
            <a:normAutofit/>
          </a:bodyPr>
          <a:lstStyle/>
          <a:p>
            <a:r>
              <a:rPr lang="en-US" dirty="0"/>
              <a:t>Otolaryngology</a:t>
            </a:r>
          </a:p>
          <a:p>
            <a:r>
              <a:rPr lang="en-US" dirty="0"/>
              <a:t>Head and Neck Oncology and Microvascular Reconstruction</a:t>
            </a:r>
          </a:p>
          <a:p>
            <a:endParaRPr lang="en-US" dirty="0"/>
          </a:p>
          <a:p>
            <a:r>
              <a:rPr lang="en-US" dirty="0"/>
              <a:t>Medical School: University of Missouri – Kansas City</a:t>
            </a:r>
          </a:p>
          <a:p>
            <a:r>
              <a:rPr lang="en-US" dirty="0"/>
              <a:t>Residency: University of Kansas Medical Center</a:t>
            </a:r>
          </a:p>
          <a:p>
            <a:r>
              <a:rPr lang="en-US" dirty="0"/>
              <a:t>Fellowship: Massachusetts Eye and Ear – Harvard University</a:t>
            </a:r>
          </a:p>
          <a:p>
            <a:endParaRPr lang="en-US" dirty="0"/>
          </a:p>
        </p:txBody>
      </p:sp>
      <p:pic>
        <p:nvPicPr>
          <p:cNvPr id="7" name="Picture 6" descr="A person in a suit and tie&#10;&#10;Description automatically generated">
            <a:extLst>
              <a:ext uri="{FF2B5EF4-FFF2-40B4-BE49-F238E27FC236}">
                <a16:creationId xmlns:a16="http://schemas.microsoft.com/office/drawing/2014/main" id="{90C4A559-4304-834D-F5EB-1A9B1E82C3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0"/>
          <a:stretch/>
        </p:blipFill>
        <p:spPr>
          <a:xfrm>
            <a:off x="304800" y="1905000"/>
            <a:ext cx="3657600" cy="481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7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17E47-2D77-4B40-A0AF-39A8D9F5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5F4544-0CFC-47DB-9EE7-CA32C9F9E27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2/10/2025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60FE6-1842-6C45-8A12-43CA08DA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5CDAE-95F9-40E1-A605-35550B9ECC6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4C356AF-65DB-4DFE-A041-718D1AD73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9753600" cy="655639"/>
          </a:xfrm>
        </p:spPr>
        <p:txBody>
          <a:bodyPr/>
          <a:lstStyle/>
          <a:p>
            <a:r>
              <a:rPr lang="en-US" dirty="0"/>
              <a:t>Clinical Focus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8AAE1086-385F-4A77-B05C-4C845FF5C4C8}"/>
              </a:ext>
            </a:extLst>
          </p:cNvPr>
          <p:cNvSpPr txBox="1">
            <a:spLocks/>
          </p:cNvSpPr>
          <p:nvPr/>
        </p:nvSpPr>
        <p:spPr>
          <a:xfrm>
            <a:off x="762000" y="1524000"/>
            <a:ext cx="9753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Malignancies of upper aerodigestive tract, skull base, thyroid, and cutaneous of the head and neck</a:t>
            </a:r>
          </a:p>
          <a:p>
            <a:endParaRPr lang="en-US" dirty="0"/>
          </a:p>
          <a:p>
            <a:r>
              <a:rPr lang="en-US" dirty="0"/>
              <a:t>Complex reconstruction of head and neck defects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Robotic surgery</a:t>
            </a:r>
          </a:p>
          <a:p>
            <a:endParaRPr lang="en-US" dirty="0"/>
          </a:p>
          <a:p>
            <a:r>
              <a:rPr lang="en-US" dirty="0"/>
              <a:t>Clinical outcomes and surgical outcomes research</a:t>
            </a:r>
          </a:p>
          <a:p>
            <a:pPr lvl="1"/>
            <a:r>
              <a:rPr lang="en-US" dirty="0"/>
              <a:t>Machine Learning focus with experience in deep learning</a:t>
            </a:r>
          </a:p>
          <a:p>
            <a:pPr lvl="1"/>
            <a:r>
              <a:rPr lang="en-US" dirty="0"/>
              <a:t>Surgical de-escalation in HPV+ OPSCCa including identifying optimal margins</a:t>
            </a:r>
          </a:p>
          <a:p>
            <a:pPr lvl="1"/>
            <a:r>
              <a:rPr lang="en-US" dirty="0"/>
              <a:t>Neoadjuvant “Window of Opportunity” trials </a:t>
            </a:r>
          </a:p>
          <a:p>
            <a:pPr lvl="1"/>
            <a:r>
              <a:rPr lang="en-US" dirty="0"/>
              <a:t>3D printing for modeling of complex defects, hardware engineering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0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17E47-2D77-4B40-A0AF-39A8D9F5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5F4544-0CFC-47DB-9EE7-CA32C9F9E27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2/10/2025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60FE6-1842-6C45-8A12-43CA08DA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5CDAE-95F9-40E1-A605-35550B9ECC6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4C356AF-65DB-4DFE-A041-718D1AD7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Clinical/Surgical Locations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722A36-490A-4B8E-AC9E-D21E9F795987}"/>
              </a:ext>
            </a:extLst>
          </p:cNvPr>
          <p:cNvSpPr txBox="1">
            <a:spLocks/>
          </p:cNvSpPr>
          <p:nvPr/>
        </p:nvSpPr>
        <p:spPr>
          <a:xfrm>
            <a:off x="762000" y="1905000"/>
            <a:ext cx="9753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KU Medical Office Pavilion</a:t>
            </a:r>
          </a:p>
          <a:p>
            <a:pPr lvl="1"/>
            <a:r>
              <a:rPr lang="en-US" dirty="0"/>
              <a:t>2052 Olathe Blvd, Kansas City, KS 66160</a:t>
            </a:r>
          </a:p>
          <a:p>
            <a:r>
              <a:rPr lang="en-US" dirty="0"/>
              <a:t>KU </a:t>
            </a:r>
            <a:r>
              <a:rPr lang="en-US" dirty="0" err="1"/>
              <a:t>MedWest</a:t>
            </a:r>
            <a:r>
              <a:rPr lang="en-US" dirty="0"/>
              <a:t> Medical Pavilion</a:t>
            </a:r>
          </a:p>
          <a:p>
            <a:pPr lvl="1"/>
            <a:r>
              <a:rPr lang="en-US" dirty="0"/>
              <a:t>7405 Renner Rd, Shawnee, KS 66217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Email: </a:t>
            </a:r>
            <a:r>
              <a:rPr lang="en-US" dirty="0">
                <a:hlinkClick r:id="rId2"/>
              </a:rPr>
              <a:t>okaradaghy@kumc.edu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Cell: 314-757-8052</a:t>
            </a:r>
          </a:p>
          <a:p>
            <a:pPr marL="457200" lvl="1" indent="0">
              <a:buNone/>
            </a:pPr>
            <a:r>
              <a:rPr lang="en-US" dirty="0"/>
              <a:t>Nurse: Paige </a:t>
            </a:r>
            <a:r>
              <a:rPr lang="en-US" dirty="0" err="1"/>
              <a:t>Gerant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pgerant@kumc.edu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19703"/>
      </p:ext>
    </p:extLst>
  </p:cSld>
  <p:clrMapOvr>
    <a:masterClrMapping/>
  </p:clrMapOvr>
</p:sld>
</file>

<file path=ppt/theme/theme1.xml><?xml version="1.0" encoding="utf-8"?>
<a:theme xmlns:a="http://schemas.openxmlformats.org/drawingml/2006/main" name="1_healthsystem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system-PPT-template.potx" id="{9D4A821D-57F1-4567-B8D1-E2CBD02C3C88}" vid="{CF65713B-8D1C-48A7-BF3F-AA3E92ABF23E}"/>
    </a:ext>
  </a:extLst>
</a:theme>
</file>

<file path=ppt/theme/theme2.xml><?xml version="1.0" encoding="utf-8"?>
<a:theme xmlns:a="http://schemas.openxmlformats.org/drawingml/2006/main" name="healthsystem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system-PPT-template.potx" id="{9D4A821D-57F1-4567-B8D1-E2CBD02C3C88}" vid="{06CD082D-BEB8-4636-A6FD-B0DC7ABEFE1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FB72D9768B34AA1C5F7C115D0A93F" ma:contentTypeVersion="2" ma:contentTypeDescription="Create a new document." ma:contentTypeScope="" ma:versionID="9877abfc7603ac7a4c960bb8aceca55d">
  <xsd:schema xmlns:xsd="http://www.w3.org/2001/XMLSchema" xmlns:xs="http://www.w3.org/2001/XMLSchema" xmlns:p="http://schemas.microsoft.com/office/2006/metadata/properties" xmlns:ns3="04468bcf-1c8c-4acf-a53c-bd07a9b669e9" targetNamespace="http://schemas.microsoft.com/office/2006/metadata/properties" ma:root="true" ma:fieldsID="3f4612ac772625006d0a9a143bbde202" ns3:_="">
    <xsd:import namespace="04468bcf-1c8c-4acf-a53c-bd07a9b669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68bcf-1c8c-4acf-a53c-bd07a9b669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4CE248-CB2F-4CBD-BC2C-5F0ACB935B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29507D-8BD7-4841-8054-AA7DC0346921}">
  <ds:schemaRefs>
    <ds:schemaRef ds:uri="04468bcf-1c8c-4acf-a53c-bd07a9b669e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1302241-8F91-4988-BFF7-DB5284761305}">
  <ds:schemaRefs>
    <ds:schemaRef ds:uri="04468bcf-1c8c-4acf-a53c-bd07a9b669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healthsystem-PPT-template</Template>
  <TotalTime>1481</TotalTime>
  <Words>161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Garamond</vt:lpstr>
      <vt:lpstr>1_healthsystem-PPT-template</vt:lpstr>
      <vt:lpstr>healthsystem-PPT-template</vt:lpstr>
      <vt:lpstr>Omar Karadaghy, MD, MSCI</vt:lpstr>
      <vt:lpstr>Clinical Focus</vt:lpstr>
      <vt:lpstr>Clinical/Surgical Locations</vt:lpstr>
    </vt:vector>
  </TitlesOfParts>
  <Company>University of Kansas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Little</dc:creator>
  <cp:lastModifiedBy>Fifth District Dental Society</cp:lastModifiedBy>
  <cp:revision>24</cp:revision>
  <cp:lastPrinted>2016-12-30T17:09:45Z</cp:lastPrinted>
  <dcterms:created xsi:type="dcterms:W3CDTF">2021-06-16T20:07:13Z</dcterms:created>
  <dcterms:modified xsi:type="dcterms:W3CDTF">2025-02-11T00:23:14Z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0x0101006EEFB72D9768B34AA1C5F7C115D0A93F</vt:lpwstr>
  </property>
</Properties>
</file>